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1" r:id="rId4"/>
    <p:sldId id="272" r:id="rId5"/>
    <p:sldId id="262" r:id="rId6"/>
    <p:sldId id="260" r:id="rId7"/>
    <p:sldId id="263" r:id="rId8"/>
    <p:sldId id="264" r:id="rId9"/>
    <p:sldId id="267" r:id="rId10"/>
    <p:sldId id="265" r:id="rId11"/>
    <p:sldId id="261" r:id="rId12"/>
    <p:sldId id="269" r:id="rId13"/>
    <p:sldId id="268" r:id="rId14"/>
    <p:sldId id="280" r:id="rId15"/>
    <p:sldId id="278" r:id="rId16"/>
    <p:sldId id="257" r:id="rId17"/>
    <p:sldId id="277" r:id="rId18"/>
    <p:sldId id="282" r:id="rId19"/>
    <p:sldId id="287" r:id="rId20"/>
    <p:sldId id="283" r:id="rId21"/>
    <p:sldId id="285" r:id="rId22"/>
    <p:sldId id="279" r:id="rId23"/>
    <p:sldId id="281" r:id="rId24"/>
    <p:sldId id="273" r:id="rId25"/>
    <p:sldId id="274" r:id="rId26"/>
    <p:sldId id="258" r:id="rId27"/>
    <p:sldId id="275" r:id="rId28"/>
    <p:sldId id="286" r:id="rId29"/>
    <p:sldId id="276" r:id="rId30"/>
    <p:sldId id="259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37840-023B-4F88-92C5-385899784418}" type="datetimeFigureOut">
              <a:rPr lang="cs-CZ" smtClean="0"/>
              <a:pPr/>
              <a:t>7.3.2018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F4AB9-2F9E-4DB3-9875-5B754C2AC53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Matematické projekty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cs-CZ" sz="2400" dirty="0" smtClean="0"/>
              <a:t>Jirka Rozehnal</a:t>
            </a:r>
          </a:p>
          <a:p>
            <a:pPr algn="r"/>
            <a:r>
              <a:rPr lang="cs-CZ" sz="2400" dirty="0" smtClean="0"/>
              <a:t>Ostrava 8.3.2018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ZŠ </a:t>
            </a:r>
            <a:r>
              <a:rPr lang="cs-CZ" dirty="0" err="1" smtClean="0"/>
              <a:t>Hálkova</a:t>
            </a:r>
            <a:r>
              <a:rPr lang="cs-CZ" dirty="0" smtClean="0"/>
              <a:t> Olomouc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halk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25" y="1468880"/>
            <a:ext cx="8390671" cy="429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adanijetreb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2276872"/>
            <a:ext cx="8038333" cy="283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adanijetreb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793395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nadanijetreba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8014183" cy="4203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3085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Matematické projekty – alternativa k PL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889576" y="2211867"/>
            <a:ext cx="7652824" cy="3737413"/>
          </a:xfrm>
        </p:spPr>
        <p:txBody>
          <a:bodyPr/>
          <a:lstStyle/>
          <a:p>
            <a:r>
              <a:rPr lang="cs-CZ" sz="2800" dirty="0" smtClean="0"/>
              <a:t>Objevitelský přístup</a:t>
            </a:r>
          </a:p>
          <a:p>
            <a:r>
              <a:rPr lang="cs-CZ" sz="2800" dirty="0" smtClean="0"/>
              <a:t>Rozvíjí kognitivní schopnosti v dané oblasti </a:t>
            </a:r>
            <a:r>
              <a:rPr lang="cs-CZ" sz="2800" dirty="0" smtClean="0"/>
              <a:t>nadání</a:t>
            </a:r>
            <a:endParaRPr lang="cs-CZ" sz="2800" dirty="0" smtClean="0"/>
          </a:p>
          <a:p>
            <a:r>
              <a:rPr lang="cs-CZ" sz="2800" dirty="0" smtClean="0"/>
              <a:t>Modifikovatelný podle věku</a:t>
            </a:r>
          </a:p>
          <a:p>
            <a:r>
              <a:rPr lang="cs-CZ" sz="2800" dirty="0" smtClean="0"/>
              <a:t>Dlouhodobější využití při postupném rozvoji </a:t>
            </a:r>
            <a:r>
              <a:rPr lang="cs-CZ" sz="2800" dirty="0" smtClean="0"/>
              <a:t>kognitivních schopností</a:t>
            </a:r>
          </a:p>
          <a:p>
            <a:r>
              <a:rPr lang="cs-CZ" sz="2800" dirty="0" smtClean="0"/>
              <a:t>Má diagnostický potenciál</a:t>
            </a:r>
            <a:endParaRPr lang="cs-CZ" sz="28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83568" y="1484784"/>
            <a:ext cx="7920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3200" b="1" dirty="0" smtClean="0"/>
              <a:t>KUBÍNOVÁ</a:t>
            </a:r>
            <a:r>
              <a:rPr lang="cs-CZ" sz="3200" dirty="0" smtClean="0"/>
              <a:t>, Marie. </a:t>
            </a:r>
            <a:endParaRPr lang="cs-CZ" sz="3200" dirty="0" smtClean="0"/>
          </a:p>
          <a:p>
            <a:pPr>
              <a:buNone/>
            </a:pPr>
            <a:r>
              <a:rPr lang="cs-CZ" sz="3200" dirty="0" smtClean="0"/>
              <a:t>Projekty </a:t>
            </a:r>
            <a:r>
              <a:rPr lang="cs-CZ" sz="3200" dirty="0" smtClean="0"/>
              <a:t>(ve vyučování matematice) - cesta k tvořivosti a samostatnosti. </a:t>
            </a:r>
            <a:endParaRPr lang="cs-CZ" sz="3200" dirty="0" smtClean="0"/>
          </a:p>
          <a:p>
            <a:pPr>
              <a:buNone/>
            </a:pPr>
            <a:r>
              <a:rPr lang="cs-CZ" sz="3200" dirty="0" smtClean="0"/>
              <a:t>Praha</a:t>
            </a:r>
            <a:r>
              <a:rPr lang="cs-CZ" sz="3200" dirty="0" smtClean="0"/>
              <a:t>: Univerzita Karlova - Pedagogická fakulta, 2002. 256 s. ISBN 80-7290-088-9.</a:t>
            </a:r>
            <a:endParaRPr lang="cs-CZ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</a:t>
            </a:r>
            <a:r>
              <a:rPr lang="cs-CZ" dirty="0" smtClean="0"/>
              <a:t>matematický projekt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je část učiva, jejíž osvojení směřuje k dosažení určitého cíle,</a:t>
            </a:r>
          </a:p>
          <a:p>
            <a:r>
              <a:rPr lang="cs-CZ" dirty="0" smtClean="0"/>
              <a:t>vyznačuje se otevřeností v procesu učení,</a:t>
            </a:r>
          </a:p>
          <a:p>
            <a:r>
              <a:rPr lang="cs-CZ" dirty="0" smtClean="0"/>
              <a:t>je sestaven tak, že program učení není před prováděním projektu do všech jednotlivostí pevně stanoven, takže žáci </a:t>
            </a:r>
            <a:r>
              <a:rPr lang="cs-CZ" b="1" dirty="0" smtClean="0"/>
              <a:t>nemohou</a:t>
            </a:r>
            <a:r>
              <a:rPr lang="cs-CZ" dirty="0" smtClean="0"/>
              <a:t> projektem projít jako programem fixním a shora daným,</a:t>
            </a:r>
          </a:p>
          <a:p>
            <a:r>
              <a:rPr lang="cs-CZ" dirty="0" smtClean="0"/>
              <a:t>vzniká a je realizován na základě žákovské zodpovědnosti,</a:t>
            </a:r>
          </a:p>
          <a:p>
            <a:r>
              <a:rPr lang="cs-CZ" dirty="0" smtClean="0"/>
              <a:t>souvisí s mimoškolní skutečností, vychází z prožitku žáků,</a:t>
            </a:r>
          </a:p>
          <a:p>
            <a:r>
              <a:rPr lang="cs-CZ" dirty="0" smtClean="0"/>
              <a:t>vede ke konkrétním výsledkům.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1628798"/>
          <a:ext cx="8784976" cy="3860693"/>
        </p:xfrm>
        <a:graphic>
          <a:graphicData uri="http://schemas.openxmlformats.org/drawingml/2006/table">
            <a:tbl>
              <a:tblPr/>
              <a:tblGrid>
                <a:gridCol w="2407016"/>
                <a:gridCol w="2407016"/>
                <a:gridCol w="2165892"/>
                <a:gridCol w="1805052"/>
              </a:tblGrid>
              <a:tr h="751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cs-CZ" sz="2400" dirty="0">
                        <a:latin typeface="+mn-lt"/>
                        <a:ea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latin typeface="+mn-lt"/>
                          <a:ea typeface="Times New Roman"/>
                          <a:cs typeface="Times New Roman"/>
                        </a:rPr>
                        <a:t>Projekt</a:t>
                      </a:r>
                      <a:endParaRPr lang="cs-CZ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84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latin typeface="+mn-lt"/>
                          <a:ea typeface="Times New Roman"/>
                          <a:cs typeface="Times New Roman"/>
                        </a:rPr>
                        <a:t>Problém</a:t>
                      </a:r>
                      <a:endParaRPr lang="cs-CZ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>
                          <a:latin typeface="+mn-lt"/>
                          <a:ea typeface="Times New Roman"/>
                          <a:cs typeface="Times New Roman"/>
                        </a:rPr>
                        <a:t>Učební úloha</a:t>
                      </a:r>
                      <a:endParaRPr lang="cs-CZ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829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1">
                          <a:latin typeface="+mn-lt"/>
                          <a:ea typeface="Times New Roman"/>
                          <a:cs typeface="Times New Roman"/>
                        </a:rPr>
                        <a:t>Základní znaky</a:t>
                      </a:r>
                      <a:endParaRPr lang="cs-CZ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latin typeface="+mn-lt"/>
                          <a:ea typeface="Times New Roman"/>
                          <a:cs typeface="Times New Roman"/>
                        </a:rPr>
                        <a:t>odhodlání k produkci</a:t>
                      </a:r>
                      <a:endParaRPr lang="cs-CZ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latin typeface="+mn-lt"/>
                          <a:ea typeface="Times New Roman"/>
                          <a:cs typeface="Times New Roman"/>
                        </a:rPr>
                        <a:t>výzva k odpovědi</a:t>
                      </a:r>
                      <a:endParaRPr lang="cs-CZ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latin typeface="+mn-lt"/>
                          <a:ea typeface="Times New Roman"/>
                          <a:cs typeface="Times New Roman"/>
                        </a:rPr>
                        <a:t>pokyn k provádění činnosti</a:t>
                      </a:r>
                      <a:endParaRPr lang="cs-CZ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82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latin typeface="+mn-lt"/>
                          <a:ea typeface="Times New Roman"/>
                          <a:cs typeface="Times New Roman"/>
                        </a:rPr>
                        <a:t>více zaměřen na praktické činnosti</a:t>
                      </a:r>
                      <a:endParaRPr lang="cs-CZ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latin typeface="+mn-lt"/>
                          <a:ea typeface="Times New Roman"/>
                          <a:cs typeface="Times New Roman"/>
                        </a:rPr>
                        <a:t>více zaměřen na intelektuální činnosti</a:t>
                      </a:r>
                      <a:endParaRPr lang="cs-CZ" sz="2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latin typeface="+mn-lt"/>
                          <a:ea typeface="Times New Roman"/>
                          <a:cs typeface="Times New Roman"/>
                        </a:rPr>
                        <a:t>zaměřena především na nácvik dovedností</a:t>
                      </a:r>
                      <a:endParaRPr lang="cs-CZ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elerman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608512" cy="6355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elerman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229600" cy="4259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 t="14815" b="18518"/>
          <a:stretch>
            <a:fillRect/>
          </a:stretch>
        </p:blipFill>
        <p:spPr bwMode="auto">
          <a:xfrm>
            <a:off x="899592" y="548680"/>
            <a:ext cx="7743816" cy="2592288"/>
          </a:xfrm>
          <a:prstGeom prst="rect">
            <a:avLst/>
          </a:prstGeom>
          <a:noFill/>
        </p:spPr>
      </p:pic>
      <p:grpSp>
        <p:nvGrpSpPr>
          <p:cNvPr id="8" name="Skupina 7"/>
          <p:cNvGrpSpPr/>
          <p:nvPr/>
        </p:nvGrpSpPr>
        <p:grpSpPr>
          <a:xfrm>
            <a:off x="899592" y="3789040"/>
            <a:ext cx="7762875" cy="2609850"/>
            <a:chOff x="899592" y="3789040"/>
            <a:chExt cx="7762875" cy="2609850"/>
          </a:xfrm>
        </p:grpSpPr>
        <p:pic>
          <p:nvPicPr>
            <p:cNvPr id="7" name="Obrázek 6" descr="bvyhlašk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592" y="3789040"/>
              <a:ext cx="7762875" cy="2609850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203848" y="4005064"/>
              <a:ext cx="28083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100" b="1" dirty="0" smtClean="0"/>
                <a:t>Vyhláška č. 27/2016 Sb.</a:t>
              </a:r>
            </a:p>
            <a:p>
              <a:pPr algn="ctr"/>
              <a:r>
                <a:rPr lang="cs-CZ" sz="2100" b="1" dirty="0" smtClean="0"/>
                <a:t> </a:t>
              </a:r>
              <a:r>
                <a:rPr lang="cs-CZ" sz="2100" b="1" dirty="0" smtClean="0"/>
                <a:t>1.9.2016</a:t>
              </a:r>
              <a:endParaRPr lang="cs-CZ" sz="21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m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8181" y="309651"/>
            <a:ext cx="3236330" cy="5134007"/>
          </a:xfrm>
        </p:spPr>
      </p:pic>
      <p:pic>
        <p:nvPicPr>
          <p:cNvPr id="6" name="Obrázek 5" descr="m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704" y="182879"/>
            <a:ext cx="4507509" cy="5315133"/>
          </a:xfrm>
          <a:prstGeom prst="rect">
            <a:avLst/>
          </a:prstGeom>
        </p:spPr>
      </p:pic>
      <p:pic>
        <p:nvPicPr>
          <p:cNvPr id="5" name="Obrázek 4" descr="m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5300" y="1901295"/>
            <a:ext cx="3361765" cy="4751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can_20170319_064943_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2910" y="217655"/>
            <a:ext cx="3712464" cy="3745992"/>
          </a:xfrm>
        </p:spPr>
      </p:pic>
      <p:pic>
        <p:nvPicPr>
          <p:cNvPr id="5" name="Obrázek 4" descr="Scan_20170319_064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9556" y="196948"/>
            <a:ext cx="3573439" cy="4229452"/>
          </a:xfrm>
          <a:prstGeom prst="rect">
            <a:avLst/>
          </a:prstGeom>
        </p:spPr>
      </p:pic>
      <p:pic>
        <p:nvPicPr>
          <p:cNvPr id="6" name="Obrázek 5" descr="Scan_20170319_064943_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2550418" y="1769658"/>
            <a:ext cx="4032616" cy="558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8978" y="274638"/>
            <a:ext cx="8401197" cy="738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Příklady:</a:t>
            </a: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95415" y="967154"/>
            <a:ext cx="4403188" cy="5574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Figurální čísla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Množinová matematika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Výroková logika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cs-CZ" sz="3200" kern="0" dirty="0" err="1" smtClean="0"/>
              <a:t>Vennovy</a:t>
            </a:r>
            <a:r>
              <a:rPr lang="cs-CZ" sz="3200" kern="0" dirty="0" smtClean="0"/>
              <a:t> </a:t>
            </a:r>
            <a:r>
              <a:rPr lang="cs-CZ" sz="3200" kern="0" dirty="0" smtClean="0"/>
              <a:t>diagramy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Kombinatorika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Teorie grafů – „</a:t>
            </a: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jednotažky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Úlohy na „přelévání“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Bludiště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Kmenné zlomky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Sierpinského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pyramida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Fibonacciho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posloupnost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Gaussovo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rozdělění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Prvočísla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4541603" y="964806"/>
            <a:ext cx="4403188" cy="557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Magické čtverce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Problém čtyř barev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latin typeface="+mn-lt"/>
                <a:cs typeface="+mn-cs"/>
              </a:rPr>
              <a:t>Genetika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Šifry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latin typeface="+mn-lt"/>
                <a:cs typeface="+mn-cs"/>
              </a:rPr>
              <a:t>Fraktály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Dokonalá čísla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cs-CZ" sz="2400" kern="0" dirty="0" err="1" smtClean="0">
                <a:latin typeface="+mn-lt"/>
                <a:cs typeface="+mn-cs"/>
              </a:rPr>
              <a:t>Monty</a:t>
            </a:r>
            <a:r>
              <a:rPr lang="cs-CZ" sz="2400" kern="0" dirty="0" smtClean="0">
                <a:latin typeface="+mn-lt"/>
                <a:cs typeface="+mn-cs"/>
              </a:rPr>
              <a:t> - </a:t>
            </a:r>
            <a:r>
              <a:rPr lang="cs-CZ" sz="2400" kern="0" dirty="0" err="1" smtClean="0">
                <a:latin typeface="+mn-lt"/>
                <a:cs typeface="+mn-cs"/>
              </a:rPr>
              <a:t>Hallův</a:t>
            </a:r>
            <a:r>
              <a:rPr lang="cs-CZ" sz="2400" kern="0" dirty="0" smtClean="0">
                <a:latin typeface="+mn-lt"/>
                <a:cs typeface="+mn-cs"/>
              </a:rPr>
              <a:t> problém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Einsteinův problém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latin typeface="+mn-lt"/>
                <a:cs typeface="+mn-cs"/>
              </a:rPr>
              <a:t>Přeložení papíru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Váha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šachovni</a:t>
            </a:r>
            <a:r>
              <a:rPr lang="cs-CZ" sz="2400" kern="0" dirty="0" err="1" smtClean="0">
                <a:latin typeface="+mn-lt"/>
                <a:cs typeface="+mn-cs"/>
              </a:rPr>
              <a:t>ce</a:t>
            </a:r>
            <a:endParaRPr lang="cs-CZ" sz="2400" kern="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Vennovy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diagramy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Podobnost v praxi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ect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Příklady 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Podobnost</a:t>
            </a:r>
          </a:p>
          <a:p>
            <a:r>
              <a:rPr lang="cs-CZ" dirty="0" smtClean="0"/>
              <a:t>Figurální čísla</a:t>
            </a:r>
          </a:p>
          <a:p>
            <a:r>
              <a:rPr lang="cs-CZ" dirty="0" err="1" smtClean="0"/>
              <a:t>Fibonnaciho</a:t>
            </a:r>
            <a:r>
              <a:rPr lang="cs-CZ" dirty="0" smtClean="0"/>
              <a:t> posloupnost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Podobnost</a:t>
            </a:r>
            <a:endParaRPr lang="cs-CZ" sz="2800" dirty="0"/>
          </a:p>
        </p:txBody>
      </p:sp>
      <p:pic>
        <p:nvPicPr>
          <p:cNvPr id="6" name="Zástupný symbol pro obsah 5" descr="verne_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667"/>
          <a:stretch>
            <a:fillRect/>
          </a:stretch>
        </p:blipFill>
        <p:spPr>
          <a:xfrm>
            <a:off x="251520" y="908720"/>
            <a:ext cx="8448952" cy="57605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erne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248472" cy="63284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Výsledek obrázku pro tajuplný ostrov ver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60648"/>
            <a:ext cx="4421857" cy="6371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Související obráz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392488" cy="5895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figurální čís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691492" cy="5283802"/>
          </a:xfr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Figurální čísla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5776" y="6021288"/>
            <a:ext cx="6203032" cy="3600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200" dirty="0" smtClean="0"/>
              <a:t>http://www.</a:t>
            </a:r>
            <a:r>
              <a:rPr lang="cs-CZ" sz="1200" dirty="0" err="1" smtClean="0"/>
              <a:t>artnews.cz</a:t>
            </a:r>
            <a:r>
              <a:rPr lang="cs-CZ" sz="1200" dirty="0" smtClean="0"/>
              <a:t>/</a:t>
            </a:r>
            <a:r>
              <a:rPr lang="cs-CZ" sz="1200" dirty="0" err="1" smtClean="0"/>
              <a:t>view.php</a:t>
            </a:r>
            <a:r>
              <a:rPr lang="cs-CZ" sz="1200" dirty="0" smtClean="0"/>
              <a:t>?</a:t>
            </a:r>
            <a:r>
              <a:rPr lang="cs-CZ" sz="1200" dirty="0" err="1" smtClean="0"/>
              <a:t>cisloclanku</a:t>
            </a:r>
            <a:r>
              <a:rPr lang="cs-CZ" sz="1200" dirty="0" smtClean="0"/>
              <a:t>=2004082101-</a:t>
            </a:r>
            <a:r>
              <a:rPr lang="cs-CZ" sz="1200" dirty="0" err="1" smtClean="0"/>
              <a:t>Graphic</a:t>
            </a:r>
            <a:r>
              <a:rPr lang="cs-CZ" sz="1200" dirty="0" smtClean="0"/>
              <a:t>-</a:t>
            </a:r>
            <a:r>
              <a:rPr lang="cs-CZ" sz="1200" dirty="0" err="1" smtClean="0"/>
              <a:t>Space</a:t>
            </a:r>
            <a:r>
              <a:rPr lang="cs-CZ" sz="1200" dirty="0" smtClean="0"/>
              <a:t>--</a:t>
            </a:r>
            <a:r>
              <a:rPr lang="cs-CZ" sz="1200" dirty="0" err="1" smtClean="0"/>
              <a:t>Martin</a:t>
            </a:r>
            <a:r>
              <a:rPr lang="cs-CZ" sz="1200" dirty="0" smtClean="0"/>
              <a:t>-</a:t>
            </a:r>
            <a:r>
              <a:rPr lang="cs-CZ" sz="1200" dirty="0" err="1" smtClean="0"/>
              <a:t>Zhouf</a:t>
            </a:r>
            <a:endParaRPr lang="cs-CZ" sz="1200" dirty="0"/>
          </a:p>
        </p:txBody>
      </p:sp>
      <p:pic>
        <p:nvPicPr>
          <p:cNvPr id="34818" name="Picture 2" descr="http://www.artnews.cz/obrazky/galerie/200408212219_g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104456" cy="566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1983</a:t>
            </a:r>
            <a:endParaRPr lang="cs-CZ" dirty="0"/>
          </a:p>
        </p:txBody>
      </p:sp>
      <p:pic>
        <p:nvPicPr>
          <p:cNvPr id="4" name="Obrázek 3" descr="m3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117" y="318977"/>
            <a:ext cx="3205303" cy="4527342"/>
          </a:xfrm>
          <a:prstGeom prst="rect">
            <a:avLst/>
          </a:prstGeom>
        </p:spPr>
      </p:pic>
      <p:pic>
        <p:nvPicPr>
          <p:cNvPr id="5" name="Obrázek 4" descr="m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735" y="2330658"/>
            <a:ext cx="3087880" cy="4527342"/>
          </a:xfrm>
          <a:prstGeom prst="rect">
            <a:avLst/>
          </a:prstGeom>
        </p:spPr>
      </p:pic>
      <p:pic>
        <p:nvPicPr>
          <p:cNvPr id="6" name="Obrázek 5" descr="m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0238" y="365760"/>
            <a:ext cx="3152242" cy="4527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ttp://img31.rajce.idnes.cz/d3101/14/14880/14880558_652cecbcba4a568f5842473ff63efb0c/images/matematikasp.Rozehnalem12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32848" cy="5723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ajc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5" y="692696"/>
            <a:ext cx="7299697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6082" name="Picture 2" descr="http://img31.rajce.idnes.cz/d3101/14/14880/14880558_652cecbcba4a568f5842473ff63efb0c/images/matematikasp.Rozehnalem29.jpg?ve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8130" name="Picture 2" descr="G:\ZŠ_Hello_Ostrava_24012018\Figurální čísla\How-to-draw-can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_28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2820" y="1600200"/>
            <a:ext cx="601836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_28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4296" y="1600200"/>
            <a:ext cx="547540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50106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Fibonnaciho</a:t>
            </a:r>
            <a:r>
              <a:rPr lang="cs-CZ" sz="2800" dirty="0" smtClean="0"/>
              <a:t> posloupnost</a:t>
            </a:r>
            <a:endParaRPr lang="cs-CZ" sz="2800" dirty="0"/>
          </a:p>
        </p:txBody>
      </p:sp>
      <p:pic>
        <p:nvPicPr>
          <p:cNvPr id="49154" name="Picture 2" descr="G:\NUV\Fibonnaci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8700" cy="547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941168"/>
            <a:ext cx="8229600" cy="1184995"/>
          </a:xfrm>
        </p:spPr>
        <p:txBody>
          <a:bodyPr/>
          <a:lstStyle/>
          <a:p>
            <a:pPr algn="r">
              <a:buNone/>
            </a:pPr>
            <a:r>
              <a:rPr lang="cs-CZ" dirty="0" smtClean="0"/>
              <a:t>Děkuji za pozornost</a:t>
            </a:r>
          </a:p>
          <a:p>
            <a:pPr algn="r">
              <a:buNone/>
            </a:pPr>
            <a:r>
              <a:rPr lang="cs-CZ" dirty="0" smtClean="0"/>
              <a:t>Jirka Rozehnal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m2.jpg"/>
          <p:cNvPicPr>
            <a:picLocks noChangeAspect="1"/>
          </p:cNvPicPr>
          <p:nvPr/>
        </p:nvPicPr>
        <p:blipFill>
          <a:blip r:embed="rId2" cstate="print"/>
          <a:srcRect l="6282" t="68360" r="2231"/>
          <a:stretch>
            <a:fillRect/>
          </a:stretch>
        </p:blipFill>
        <p:spPr>
          <a:xfrm>
            <a:off x="568014" y="1294228"/>
            <a:ext cx="8066762" cy="4006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edmič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260648"/>
            <a:ext cx="1656184" cy="2338021"/>
          </a:xfrm>
        </p:spPr>
      </p:pic>
      <p:pic>
        <p:nvPicPr>
          <p:cNvPr id="5" name="Obrázek 4" descr="sedmička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24744"/>
            <a:ext cx="7062216" cy="2176272"/>
          </a:xfrm>
          <a:prstGeom prst="rect">
            <a:avLst/>
          </a:prstGeom>
        </p:spPr>
      </p:pic>
      <p:pic>
        <p:nvPicPr>
          <p:cNvPr id="6" name="Obrázek 5" descr="sedmička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645024"/>
            <a:ext cx="7189082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C:\Users\rozehnal\Documents\dřevo\inspirace\Nová složka\29032010(00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210" y="3727557"/>
            <a:ext cx="2127858" cy="2837144"/>
          </a:xfrm>
          <a:prstGeom prst="rect">
            <a:avLst/>
          </a:prstGeom>
          <a:noFill/>
        </p:spPr>
      </p:pic>
      <p:pic>
        <p:nvPicPr>
          <p:cNvPr id="5" name="Obrázek 4" descr="IMG1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958" y="2346385"/>
            <a:ext cx="3293134" cy="4390845"/>
          </a:xfrm>
          <a:prstGeom prst="rect">
            <a:avLst/>
          </a:prstGeom>
        </p:spPr>
      </p:pic>
      <p:pic>
        <p:nvPicPr>
          <p:cNvPr id="6" name="Picture 2" descr="http://www.fmsalon.cz/fm_salon_2008/autori/rozehnal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620688"/>
            <a:ext cx="3176678" cy="4235570"/>
          </a:xfrm>
          <a:prstGeom prst="rect">
            <a:avLst/>
          </a:prstGeom>
          <a:noFill/>
        </p:spPr>
      </p:pic>
      <p:pic>
        <p:nvPicPr>
          <p:cNvPr id="8" name="Obrázek 7" descr="IMG1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8296" y="409753"/>
            <a:ext cx="1717736" cy="2290315"/>
          </a:xfrm>
          <a:prstGeom prst="rect">
            <a:avLst/>
          </a:prstGeom>
        </p:spPr>
      </p:pic>
      <p:pic>
        <p:nvPicPr>
          <p:cNvPr id="9" name="Zástupný symbol pro obsah 5" descr="DSC_2359.jpg"/>
          <p:cNvPicPr>
            <a:picLocks noChangeAspect="1"/>
          </p:cNvPicPr>
          <p:nvPr/>
        </p:nvPicPr>
        <p:blipFill>
          <a:blip r:embed="rId6" cstate="print"/>
          <a:srcRect t="4322" b="5877"/>
          <a:stretch>
            <a:fillRect/>
          </a:stretch>
        </p:blipFill>
        <p:spPr>
          <a:xfrm>
            <a:off x="467544" y="332656"/>
            <a:ext cx="2041527" cy="325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Typologie materiálů pro práci s nadanými dětmi, žáky, studenty aj.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26251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sz="12000" dirty="0" smtClean="0"/>
              <a:t>         </a:t>
            </a:r>
            <a:endParaRPr lang="cs-CZ" sz="6000" dirty="0" smtClean="0"/>
          </a:p>
          <a:p>
            <a:pPr algn="ctr">
              <a:buNone/>
            </a:pPr>
            <a:r>
              <a:rPr lang="cs-CZ" sz="12000" dirty="0" smtClean="0"/>
              <a:t>?????</a:t>
            </a:r>
            <a:endParaRPr lang="cs-CZ" sz="1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5400" dirty="0" smtClean="0"/>
              <a:t>Pracovní listy</a:t>
            </a:r>
            <a:endParaRPr lang="cs-CZ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285</Words>
  <Application>Microsoft Office PowerPoint</Application>
  <PresentationFormat>Předvádění na obrazovce (4:3)</PresentationFormat>
  <Paragraphs>76</Paragraphs>
  <Slides>37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Motiv sady Office</vt:lpstr>
      <vt:lpstr>Matematické projekty</vt:lpstr>
      <vt:lpstr>Snímek 2</vt:lpstr>
      <vt:lpstr>         1983</vt:lpstr>
      <vt:lpstr>Snímek 4</vt:lpstr>
      <vt:lpstr>Snímek 5</vt:lpstr>
      <vt:lpstr>Snímek 6</vt:lpstr>
      <vt:lpstr>Typologie materiálů pro práci s nadanými dětmi, žáky, studenty aj.</vt:lpstr>
      <vt:lpstr>Snímek 8</vt:lpstr>
      <vt:lpstr>Snímek 9</vt:lpstr>
      <vt:lpstr>ZŠ Hálkova Olomouc</vt:lpstr>
      <vt:lpstr>Snímek 11</vt:lpstr>
      <vt:lpstr>Snímek 12</vt:lpstr>
      <vt:lpstr>Snímek 13</vt:lpstr>
      <vt:lpstr>Matematické projekty – alternativa k PL</vt:lpstr>
      <vt:lpstr>Snímek 15</vt:lpstr>
      <vt:lpstr>Co je matematický projekt</vt:lpstr>
      <vt:lpstr>Snímek 17</vt:lpstr>
      <vt:lpstr>Snímek 18</vt:lpstr>
      <vt:lpstr>Snímek 19</vt:lpstr>
      <vt:lpstr>Snímek 20</vt:lpstr>
      <vt:lpstr>Snímek 21</vt:lpstr>
      <vt:lpstr>Snímek 22</vt:lpstr>
      <vt:lpstr>Příklady 2</vt:lpstr>
      <vt:lpstr>Podobnost</vt:lpstr>
      <vt:lpstr>Snímek 25</vt:lpstr>
      <vt:lpstr>Snímek 26</vt:lpstr>
      <vt:lpstr>Snímek 27</vt:lpstr>
      <vt:lpstr>Figurální čísla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Fibonnaciho posloupnost</vt:lpstr>
      <vt:lpstr>Snímek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Matematické projekty</dc:title>
  <dc:creator>JR</dc:creator>
  <cp:lastModifiedBy>JR</cp:lastModifiedBy>
  <cp:revision>64</cp:revision>
  <dcterms:created xsi:type="dcterms:W3CDTF">2018-03-05T08:07:23Z</dcterms:created>
  <dcterms:modified xsi:type="dcterms:W3CDTF">2018-03-07T21:25:35Z</dcterms:modified>
</cp:coreProperties>
</file>